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40" r:id="rId2"/>
  </p:sldMasterIdLst>
  <p:notesMasterIdLst>
    <p:notesMasterId r:id="rId18"/>
  </p:notesMasterIdLst>
  <p:handoutMasterIdLst>
    <p:handoutMasterId r:id="rId19"/>
  </p:handoutMasterIdLst>
  <p:sldIdLst>
    <p:sldId id="258" r:id="rId3"/>
    <p:sldId id="259" r:id="rId4"/>
    <p:sldId id="260" r:id="rId5"/>
    <p:sldId id="262" r:id="rId6"/>
    <p:sldId id="264" r:id="rId7"/>
    <p:sldId id="265" r:id="rId8"/>
    <p:sldId id="266" r:id="rId9"/>
    <p:sldId id="263" r:id="rId10"/>
    <p:sldId id="267" r:id="rId11"/>
    <p:sldId id="268" r:id="rId12"/>
    <p:sldId id="273" r:id="rId13"/>
    <p:sldId id="269" r:id="rId14"/>
    <p:sldId id="270" r:id="rId15"/>
    <p:sldId id="271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EAD9F22C-0DF0-49BC-9B86-01EBFD7B7C26}">
          <p14:sldIdLst>
            <p14:sldId id="258"/>
            <p14:sldId id="259"/>
            <p14:sldId id="260"/>
            <p14:sldId id="262"/>
            <p14:sldId id="264"/>
            <p14:sldId id="265"/>
            <p14:sldId id="266"/>
            <p14:sldId id="263"/>
            <p14:sldId id="267"/>
            <p14:sldId id="268"/>
            <p14:sldId id="273"/>
            <p14:sldId id="269"/>
            <p14:sldId id="270"/>
            <p14:sldId id="271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4A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6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20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11-15T21:49:20.536" idx="1">
    <p:pos x="5409" y="1065"/>
    <p:text/>
    <p:extLst>
      <p:ext uri="{C676402C-5697-4E1C-873F-D02D1690AC5C}">
        <p15:threadingInfo xmlns:p15="http://schemas.microsoft.com/office/powerpoint/2012/main" timeZoneBias="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DE1E0-36B2-42FD-8BC1-DEC0FAC5CDC6}" type="doc">
      <dgm:prSet loTypeId="urn:microsoft.com/office/officeart/2009/layout/CircleArrow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F56EDD7-BD2C-4E39-99FD-5A973474948B}">
      <dgm:prSet/>
      <dgm:spPr/>
      <dgm:t>
        <a:bodyPr/>
        <a:lstStyle/>
        <a:p>
          <a:r>
            <a:rPr lang="pt-BR" dirty="0" smtClean="0"/>
            <a:t>4</a:t>
          </a:r>
          <a:r>
            <a:rPr lang="pt-BR" b="0" i="0" noProof="0" dirty="0" smtClean="0">
              <a:latin typeface="Corbel"/>
              <a:ea typeface="+mn-ea"/>
              <a:cs typeface="+mn-cs"/>
            </a:rPr>
            <a:t>ª </a:t>
          </a:r>
          <a:r>
            <a:rPr lang="pt-BR" b="0" i="0" noProof="0" dirty="0" smtClean="0">
              <a:latin typeface="Corbel"/>
              <a:ea typeface="+mn-ea"/>
              <a:cs typeface="+mn-cs"/>
            </a:rPr>
            <a:t>Revolução Industrial</a:t>
          </a:r>
          <a:endParaRPr lang="pt-BR" dirty="0"/>
        </a:p>
      </dgm:t>
    </dgm:pt>
    <dgm:pt modelId="{847253EA-E62A-4806-B5DF-57E71F9F5E25}" type="sibTrans" cxnId="{B6458F41-E9EC-414C-9E89-347DABBBF262}">
      <dgm:prSet/>
      <dgm:spPr/>
      <dgm:t>
        <a:bodyPr/>
        <a:lstStyle/>
        <a:p>
          <a:endParaRPr lang="pt-BR"/>
        </a:p>
      </dgm:t>
    </dgm:pt>
    <dgm:pt modelId="{1F3EADAC-316F-4795-8214-4171076A81AC}" type="parTrans" cxnId="{B6458F41-E9EC-414C-9E89-347DABBBF262}">
      <dgm:prSet/>
      <dgm:spPr/>
      <dgm:t>
        <a:bodyPr/>
        <a:lstStyle/>
        <a:p>
          <a:endParaRPr lang="pt-BR"/>
        </a:p>
      </dgm:t>
    </dgm:pt>
    <dgm:pt modelId="{0746AFD6-81AF-4A03-965B-E5FD2AC99902}" type="pres">
      <dgm:prSet presAssocID="{9EFDE1E0-36B2-42FD-8BC1-DEC0FAC5CDC6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302B93F-8DB5-4379-A8BE-BBCDCDF75894}" type="pres">
      <dgm:prSet presAssocID="{8F56EDD7-BD2C-4E39-99FD-5A973474948B}" presName="Accent1" presStyleCnt="0"/>
      <dgm:spPr/>
    </dgm:pt>
    <dgm:pt modelId="{CB650983-7C98-4E8C-85B1-3487FE23BCB8}" type="pres">
      <dgm:prSet presAssocID="{8F56EDD7-BD2C-4E39-99FD-5A973474948B}" presName="Accent" presStyleLbl="node1" presStyleIdx="0" presStyleCnt="1" custLinFactNeighborX="-38493" custLinFactNeighborY="9199"/>
      <dgm:spPr>
        <a:gradFill rotWithShape="0">
          <a:gsLst>
            <a:gs pos="100000">
              <a:srgbClr val="64A44E"/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</a:gradFill>
      </dgm:spPr>
      <dgm:t>
        <a:bodyPr/>
        <a:lstStyle/>
        <a:p>
          <a:endParaRPr lang="pt-BR"/>
        </a:p>
      </dgm:t>
    </dgm:pt>
    <dgm:pt modelId="{84DBCB87-8B27-4873-86A3-E0C9E3ACC831}" type="pres">
      <dgm:prSet presAssocID="{8F56EDD7-BD2C-4E39-99FD-5A973474948B}" presName="Parent1" presStyleLbl="revTx" presStyleIdx="0" presStyleCnt="1" custLinFactNeighborX="-68984" custLinFactNeighborY="3298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7BB4A92-392F-46DB-8C02-C35CCE8D3FCF}" type="presOf" srcId="{9EFDE1E0-36B2-42FD-8BC1-DEC0FAC5CDC6}" destId="{0746AFD6-81AF-4A03-965B-E5FD2AC99902}" srcOrd="0" destOrd="0" presId="urn:microsoft.com/office/officeart/2009/layout/CircleArrowProcess"/>
    <dgm:cxn modelId="{31729AB3-E04B-4BBF-B6BE-1A4EC8058418}" type="presOf" srcId="{8F56EDD7-BD2C-4E39-99FD-5A973474948B}" destId="{84DBCB87-8B27-4873-86A3-E0C9E3ACC831}" srcOrd="0" destOrd="0" presId="urn:microsoft.com/office/officeart/2009/layout/CircleArrowProcess"/>
    <dgm:cxn modelId="{B6458F41-E9EC-414C-9E89-347DABBBF262}" srcId="{9EFDE1E0-36B2-42FD-8BC1-DEC0FAC5CDC6}" destId="{8F56EDD7-BD2C-4E39-99FD-5A973474948B}" srcOrd="0" destOrd="0" parTransId="{1F3EADAC-316F-4795-8214-4171076A81AC}" sibTransId="{847253EA-E62A-4806-B5DF-57E71F9F5E25}"/>
    <dgm:cxn modelId="{4F109EA0-BC19-4F08-AD4C-653A56AC8491}" type="presParOf" srcId="{0746AFD6-81AF-4A03-965B-E5FD2AC99902}" destId="{3302B93F-8DB5-4379-A8BE-BBCDCDF75894}" srcOrd="0" destOrd="0" presId="urn:microsoft.com/office/officeart/2009/layout/CircleArrowProcess"/>
    <dgm:cxn modelId="{5CA0EBF5-60E8-4345-ABFE-BAAD13EFBDFC}" type="presParOf" srcId="{3302B93F-8DB5-4379-A8BE-BBCDCDF75894}" destId="{CB650983-7C98-4E8C-85B1-3487FE23BCB8}" srcOrd="0" destOrd="0" presId="urn:microsoft.com/office/officeart/2009/layout/CircleArrowProcess"/>
    <dgm:cxn modelId="{8DF0C033-9F7A-4BE5-B683-1429FFEFCD09}" type="presParOf" srcId="{0746AFD6-81AF-4A03-965B-E5FD2AC99902}" destId="{84DBCB87-8B27-4873-86A3-E0C9E3ACC831}" srcOrd="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650983-7C98-4E8C-85B1-3487FE23BCB8}">
      <dsp:nvSpPr>
        <dsp:cNvPr id="0" name=""/>
        <dsp:cNvSpPr/>
      </dsp:nvSpPr>
      <dsp:spPr>
        <a:xfrm>
          <a:off x="-417131" y="1335352"/>
          <a:ext cx="4918883" cy="4919978"/>
        </a:xfrm>
        <a:prstGeom prst="circularArrow">
          <a:avLst>
            <a:gd name="adj1" fmla="val 10980"/>
            <a:gd name="adj2" fmla="val 1142322"/>
            <a:gd name="adj3" fmla="val 9000000"/>
            <a:gd name="adj4" fmla="val 10800000"/>
            <a:gd name="adj5" fmla="val 12500"/>
          </a:avLst>
        </a:prstGeom>
        <a:gradFill rotWithShape="0">
          <a:gsLst>
            <a:gs pos="100000">
              <a:srgbClr val="64A44E"/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2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DBCB87-8B27-4873-86A3-E0C9E3ACC831}">
      <dsp:nvSpPr>
        <dsp:cNvPr id="0" name=""/>
        <dsp:cNvSpPr/>
      </dsp:nvSpPr>
      <dsp:spPr>
        <a:xfrm>
          <a:off x="669097" y="3116368"/>
          <a:ext cx="2744782" cy="1372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900" kern="1200" dirty="0" smtClean="0"/>
            <a:t>4</a:t>
          </a:r>
          <a:r>
            <a:rPr lang="pt-BR" sz="3900" b="0" i="0" kern="1200" noProof="0" dirty="0" smtClean="0">
              <a:latin typeface="Corbel"/>
              <a:ea typeface="+mn-ea"/>
              <a:cs typeface="+mn-cs"/>
            </a:rPr>
            <a:t>ª </a:t>
          </a:r>
          <a:r>
            <a:rPr lang="pt-BR" sz="3900" b="0" i="0" kern="1200" noProof="0" dirty="0" smtClean="0">
              <a:latin typeface="Corbel"/>
              <a:ea typeface="+mn-ea"/>
              <a:cs typeface="+mn-cs"/>
            </a:rPr>
            <a:t>Revolução Industrial</a:t>
          </a:r>
          <a:endParaRPr lang="pt-BR" sz="3900" kern="1200" dirty="0"/>
        </a:p>
      </dsp:txBody>
      <dsp:txXfrm>
        <a:off x="669097" y="3116368"/>
        <a:ext cx="2744782" cy="13721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FBFCC-0E31-48A0-A880-072F6899D1D6}" type="datetimeFigureOut">
              <a:rPr lang="pt-BR" smtClean="0"/>
              <a:t>15/11/2017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B13EE-9412-42AB-AD24-C3CFF95C4A2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2571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F6D1E-3C8D-4917-BE0E-512A8CBFBE38}" type="datetimeFigureOut">
              <a:rPr lang="pt-BR" smtClean="0"/>
              <a:t>15/11/2017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5C6B-3CDA-41FA-BD55-5A736EEBCFD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4234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pt-BR" smtClean="0"/>
              <a:t>15/11/2017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pt-BR" smtClean="0"/>
              <a:t>15/11/2017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pt-BR" smtClean="0"/>
              <a:t>15/11/2017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pt-BR" smtClean="0"/>
              <a:t>15/11/2017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pt-BR" smtClean="0"/>
              <a:t>15/11/2017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8800"/>
            <a:ext cx="5181600" cy="4351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pt-BR" smtClean="0"/>
              <a:t>15/11/2017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41248" y="1681851"/>
            <a:ext cx="5156200" cy="73152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41248" y="2507550"/>
            <a:ext cx="5156200" cy="37282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15064" y="1681851"/>
            <a:ext cx="5157787" cy="73152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15064" y="2507550"/>
            <a:ext cx="5157787" cy="37282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pt-BR" smtClean="0"/>
              <a:t>15/11/2017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pt-BR" smtClean="0"/>
              <a:t>15/11/2017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pt-BR" smtClean="0"/>
              <a:t>15/11/2017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1600" y="990600"/>
            <a:ext cx="6039484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pt-BR" smtClean="0"/>
              <a:t>15/11/2017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041136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pt-BR" smtClean="0"/>
              <a:t>15/11/2017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pt-BR" smtClean="0"/>
              <a:t>15/11/2017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pen.io/roggerromano/full/NwajVd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" name="Picture 12" descr="Resultado de imagem para manutenção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18" y="1695583"/>
            <a:ext cx="8030345" cy="408543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http://www.efeitoespecial.com.br/efeito-especial/texto/EfeitoEspecial.com-179-191-104-201-19253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3674">
            <a:off x="845127" y="1499469"/>
            <a:ext cx="10051910" cy="83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 descr="http://www.efeitoespecial.com.br/efeito-especial/texto/EfeitoEspecial.com-179-191-104-201-19261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9"/>
          <a:stretch/>
        </p:blipFill>
        <p:spPr bwMode="auto">
          <a:xfrm>
            <a:off x="1872515" y="5781022"/>
            <a:ext cx="6644046" cy="107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9399363" y="4636654"/>
            <a:ext cx="27926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José Vitor</a:t>
            </a:r>
          </a:p>
          <a:p>
            <a:r>
              <a:rPr lang="pt-BR" dirty="0" smtClean="0"/>
              <a:t>Lucas </a:t>
            </a:r>
            <a:r>
              <a:rPr lang="pt-BR" dirty="0" err="1" smtClean="0"/>
              <a:t>Dupim</a:t>
            </a:r>
            <a:endParaRPr lang="pt-BR" dirty="0" smtClean="0"/>
          </a:p>
          <a:p>
            <a:r>
              <a:rPr lang="pt-BR" dirty="0" smtClean="0"/>
              <a:t>Matheus Lemes</a:t>
            </a:r>
          </a:p>
          <a:p>
            <a:r>
              <a:rPr lang="pt-BR" dirty="0" smtClean="0"/>
              <a:t>Newton Lemes</a:t>
            </a:r>
          </a:p>
          <a:p>
            <a:r>
              <a:rPr lang="pt-BR" dirty="0" err="1" smtClean="0"/>
              <a:t>Rogger</a:t>
            </a:r>
            <a:r>
              <a:rPr lang="pt-BR" dirty="0" smtClean="0"/>
              <a:t> Romano</a:t>
            </a:r>
          </a:p>
          <a:p>
            <a:endParaRPr lang="pt-BR" dirty="0"/>
          </a:p>
          <a:p>
            <a:r>
              <a:rPr lang="pt-BR" dirty="0" smtClean="0"/>
              <a:t>Turma B T4-AUT 2017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453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Analisando o funcionamento da tecnologia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716" y="1691322"/>
            <a:ext cx="7742097" cy="4351338"/>
          </a:xfrm>
          <a:prstGeom prst="rect">
            <a:avLst/>
          </a:prstGeom>
        </p:spPr>
      </p:pic>
      <p:sp>
        <p:nvSpPr>
          <p:cNvPr id="13" name="Elipse 12"/>
          <p:cNvSpPr/>
          <p:nvPr/>
        </p:nvSpPr>
        <p:spPr>
          <a:xfrm>
            <a:off x="4127156" y="3709192"/>
            <a:ext cx="901407" cy="572324"/>
          </a:xfrm>
          <a:prstGeom prst="ellipse">
            <a:avLst/>
          </a:prstGeom>
          <a:noFill/>
          <a:ln w="762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4922108" y="4998411"/>
            <a:ext cx="690733" cy="438562"/>
          </a:xfrm>
          <a:prstGeom prst="ellipse">
            <a:avLst/>
          </a:prstGeom>
          <a:noFill/>
          <a:ln w="762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 rot="21354251">
            <a:off x="3934204" y="2542187"/>
            <a:ext cx="2903201" cy="572324"/>
          </a:xfrm>
          <a:prstGeom prst="ellipse">
            <a:avLst/>
          </a:prstGeom>
          <a:noFill/>
          <a:ln w="762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 rot="21354251">
            <a:off x="6870868" y="2387183"/>
            <a:ext cx="2903201" cy="572324"/>
          </a:xfrm>
          <a:prstGeom prst="ellipse">
            <a:avLst/>
          </a:prstGeom>
          <a:noFill/>
          <a:ln w="762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>
            <a:off x="9542813" y="2430163"/>
            <a:ext cx="807308" cy="32127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dobrada para cima 8"/>
          <p:cNvSpPr/>
          <p:nvPr/>
        </p:nvSpPr>
        <p:spPr>
          <a:xfrm>
            <a:off x="1835863" y="4168347"/>
            <a:ext cx="2925607" cy="733168"/>
          </a:xfrm>
          <a:prstGeom prst="bent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>
            <a:off x="1835863" y="5074508"/>
            <a:ext cx="3279833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835863" y="6103859"/>
            <a:ext cx="825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Figura 8. Análise do funcionamento da realidade aumentada.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18542" y="4654446"/>
            <a:ext cx="1570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Marcadores referenciais.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10280823" y="2430163"/>
            <a:ext cx="18535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Variáveis de processo como temperatura e umidade monitoradas pelo óculos de realidade virtual em tempo real.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571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7" grpId="0" animBg="1"/>
      <p:bldP spid="9" grpId="0" animBg="1"/>
      <p:bldP spid="12" grpId="0" animBg="1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utilização da RA na educação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13" y="1614617"/>
            <a:ext cx="7735712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aixaDeTexto 5"/>
          <p:cNvSpPr txBox="1"/>
          <p:nvPr/>
        </p:nvSpPr>
        <p:spPr>
          <a:xfrm>
            <a:off x="8297925" y="4765626"/>
            <a:ext cx="4102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Figura 9.Interpretação por meio de um smartphone de figuras de uma apostila, no caso, do curso de Automação Industrial do SENAI.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718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Modelos de óculos de realidade aumentada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4" t="17417" r="12302" b="8181"/>
          <a:stretch/>
        </p:blipFill>
        <p:spPr>
          <a:xfrm>
            <a:off x="845127" y="1557844"/>
            <a:ext cx="6812692" cy="5090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aixaDeTexto 4"/>
          <p:cNvSpPr txBox="1"/>
          <p:nvPr/>
        </p:nvSpPr>
        <p:spPr>
          <a:xfrm>
            <a:off x="7657819" y="5387546"/>
            <a:ext cx="3418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Figura 10.Óculos de diferentes marcas que são compatíveis com a tecnologia da realidade aumentada.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329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Compensa adotar a tecnologia no setor de manutenção?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“Crescimento de soluções em realidade aumenta e virtual nas indústrias crescerá mais de 166%, por ano, até 2021.”;</a:t>
            </a:r>
          </a:p>
          <a:p>
            <a:r>
              <a:rPr lang="pt-BR" dirty="0" smtClean="0"/>
              <a:t>Confiabilidade e segurança nos procedimentos de reparos e manutenções em todas as áreas, seja na indústria, ou não;</a:t>
            </a:r>
          </a:p>
          <a:p>
            <a:r>
              <a:rPr lang="pt-BR" dirty="0" smtClean="0"/>
              <a:t>Velocidade e qualidade nos procedimentos técnicos.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760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Na prática!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sz="13800" dirty="0">
                <a:hlinkClick r:id="rId2"/>
              </a:rPr>
              <a:t>Na prática</a:t>
            </a:r>
            <a:r>
              <a:rPr lang="pt-BR" sz="13800" dirty="0" smtClean="0">
                <a:hlinkClick r:id="rId2"/>
              </a:rPr>
              <a:t>!</a:t>
            </a:r>
            <a:endParaRPr lang="pt-BR" sz="13800" dirty="0" smtClean="0"/>
          </a:p>
          <a:p>
            <a:endParaRPr lang="pt-BR" sz="13800" dirty="0"/>
          </a:p>
          <a:p>
            <a:pPr marL="0" indent="0">
              <a:buNone/>
            </a:pPr>
            <a:r>
              <a:rPr lang="pt-BR" sz="13800" dirty="0"/>
              <a:t>https://codepen.io/roggerromano/full/NwajVd</a:t>
            </a:r>
          </a:p>
        </p:txBody>
      </p:sp>
    </p:spTree>
    <p:extLst>
      <p:ext uri="{BB962C8B-B14F-4D97-AF65-F5344CB8AC3E}">
        <p14:creationId xmlns:p14="http://schemas.microsoft.com/office/powerpoint/2010/main" val="44954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flipV="1">
            <a:off x="845127" y="365760"/>
            <a:ext cx="10515600" cy="1325562"/>
          </a:xfrm>
        </p:spPr>
        <p:txBody>
          <a:bodyPr/>
          <a:lstStyle/>
          <a:p>
            <a:endParaRPr lang="pt-BR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023286" y="785360"/>
            <a:ext cx="5329881" cy="5329881"/>
          </a:xfrm>
        </p:spPr>
      </p:pic>
    </p:spTree>
    <p:extLst>
      <p:ext uri="{BB962C8B-B14F-4D97-AF65-F5344CB8AC3E}">
        <p14:creationId xmlns:p14="http://schemas.microsoft.com/office/powerpoint/2010/main" val="328908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5768109" cy="6180328"/>
          </a:xfrm>
        </p:spPr>
        <p:txBody>
          <a:bodyPr>
            <a:normAutofit/>
          </a:bodyPr>
          <a:lstStyle/>
          <a:p>
            <a:r>
              <a:rPr lang="pt-BR" sz="6600" dirty="0" smtClean="0"/>
              <a:t>Evoluções das tecnologias industriais.</a:t>
            </a:r>
            <a:endParaRPr lang="pt-BR" sz="6600" dirty="0"/>
          </a:p>
        </p:txBody>
      </p:sp>
      <p:grpSp>
        <p:nvGrpSpPr>
          <p:cNvPr id="17" name="Grupo 16"/>
          <p:cNvGrpSpPr/>
          <p:nvPr/>
        </p:nvGrpSpPr>
        <p:grpSpPr>
          <a:xfrm>
            <a:off x="7905949" y="152400"/>
            <a:ext cx="4527133" cy="2521103"/>
            <a:chOff x="7905949" y="152400"/>
            <a:chExt cx="4527133" cy="2521103"/>
          </a:xfrm>
        </p:grpSpPr>
        <p:sp>
          <p:nvSpPr>
            <p:cNvPr id="6" name="Seta circular 5"/>
            <p:cNvSpPr/>
            <p:nvPr/>
          </p:nvSpPr>
          <p:spPr>
            <a:xfrm>
              <a:off x="7905949" y="152400"/>
              <a:ext cx="2520847" cy="2521103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Forma livre 6"/>
            <p:cNvSpPr/>
            <p:nvPr/>
          </p:nvSpPr>
          <p:spPr>
            <a:xfrm>
              <a:off x="10405475" y="875296"/>
              <a:ext cx="2027607" cy="1002825"/>
            </a:xfrm>
            <a:custGeom>
              <a:avLst/>
              <a:gdLst>
                <a:gd name="connsiteX0" fmla="*/ 0 w 2027607"/>
                <a:gd name="connsiteY0" fmla="*/ 0 h 1002825"/>
                <a:gd name="connsiteX1" fmla="*/ 2027607 w 2027607"/>
                <a:gd name="connsiteY1" fmla="*/ 0 h 1002825"/>
                <a:gd name="connsiteX2" fmla="*/ 2027607 w 2027607"/>
                <a:gd name="connsiteY2" fmla="*/ 1002825 h 1002825"/>
                <a:gd name="connsiteX3" fmla="*/ 0 w 2027607"/>
                <a:gd name="connsiteY3" fmla="*/ 1002825 h 1002825"/>
                <a:gd name="connsiteX4" fmla="*/ 0 w 2027607"/>
                <a:gd name="connsiteY4" fmla="*/ 0 h 10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7607" h="1002825">
                  <a:moveTo>
                    <a:pt x="0" y="0"/>
                  </a:moveTo>
                  <a:lnTo>
                    <a:pt x="2027607" y="0"/>
                  </a:lnTo>
                  <a:lnTo>
                    <a:pt x="2027607" y="1002825"/>
                  </a:lnTo>
                  <a:lnTo>
                    <a:pt x="0" y="10028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171450" lvl="1" indent="-171450" algn="l" defTabSz="914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pt-BR" sz="1600" b="0" i="0" kern="1200" noProof="0" dirty="0" smtClean="0">
                  <a:latin typeface="Corbel"/>
                  <a:ea typeface="+mn-ea"/>
                  <a:cs typeface="+mn-cs"/>
                </a:rPr>
                <a:t>Mecanização</a:t>
              </a:r>
              <a:endParaRPr lang="pt-BR" sz="1600" b="0" i="0" kern="1200" noProof="0" dirty="0">
                <a:latin typeface="Corbel"/>
                <a:ea typeface="+mn-ea"/>
                <a:cs typeface="+mn-cs"/>
              </a:endParaRPr>
            </a:p>
            <a:p>
              <a:pPr marL="171450" lvl="1" indent="-171450" algn="l" defTabSz="914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pt-BR" sz="1600" b="0" i="0" kern="1200" noProof="0" dirty="0" smtClean="0">
                  <a:latin typeface="Corbel"/>
                  <a:ea typeface="+mn-ea"/>
                  <a:cs typeface="+mn-cs"/>
                </a:rPr>
                <a:t>Máquinas a vapor</a:t>
              </a:r>
              <a:endParaRPr lang="pt-BR" sz="1600" b="0" i="0" kern="1200" noProof="0" dirty="0">
                <a:latin typeface="Corbel"/>
                <a:ea typeface="+mn-ea"/>
                <a:cs typeface="+mn-cs"/>
              </a:endParaRPr>
            </a:p>
            <a:p>
              <a:pPr marL="171450" lvl="1" indent="-171450" algn="l" defTabSz="914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pt-BR" sz="1600" b="0" i="0" kern="1200" noProof="0" dirty="0" smtClean="0">
                  <a:latin typeface="Corbel"/>
                  <a:ea typeface="+mn-ea"/>
                  <a:cs typeface="+mn-cs"/>
                </a:rPr>
                <a:t>Energia hidráulica</a:t>
              </a:r>
              <a:endParaRPr lang="pt-BR" sz="1600" b="0" i="0" kern="1200" noProof="0" dirty="0">
                <a:latin typeface="Corbel"/>
                <a:ea typeface="+mn-ea"/>
                <a:cs typeface="+mn-cs"/>
              </a:endParaRPr>
            </a:p>
          </p:txBody>
        </p:sp>
        <p:sp>
          <p:nvSpPr>
            <p:cNvPr id="8" name="Forma livre 7"/>
            <p:cNvSpPr/>
            <p:nvPr/>
          </p:nvSpPr>
          <p:spPr>
            <a:xfrm>
              <a:off x="8462512" y="1064971"/>
              <a:ext cx="1406775" cy="703315"/>
            </a:xfrm>
            <a:custGeom>
              <a:avLst/>
              <a:gdLst>
                <a:gd name="connsiteX0" fmla="*/ 0 w 1406775"/>
                <a:gd name="connsiteY0" fmla="*/ 0 h 703315"/>
                <a:gd name="connsiteX1" fmla="*/ 1406775 w 1406775"/>
                <a:gd name="connsiteY1" fmla="*/ 0 h 703315"/>
                <a:gd name="connsiteX2" fmla="*/ 1406775 w 1406775"/>
                <a:gd name="connsiteY2" fmla="*/ 703315 h 703315"/>
                <a:gd name="connsiteX3" fmla="*/ 0 w 1406775"/>
                <a:gd name="connsiteY3" fmla="*/ 703315 h 703315"/>
                <a:gd name="connsiteX4" fmla="*/ 0 w 1406775"/>
                <a:gd name="connsiteY4" fmla="*/ 0 h 70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75" h="703315">
                  <a:moveTo>
                    <a:pt x="0" y="0"/>
                  </a:moveTo>
                  <a:lnTo>
                    <a:pt x="1406775" y="0"/>
                  </a:lnTo>
                  <a:lnTo>
                    <a:pt x="1406775" y="703315"/>
                  </a:lnTo>
                  <a:lnTo>
                    <a:pt x="0" y="7033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914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000" b="0" i="0" kern="1200" noProof="0" dirty="0" smtClean="0">
                  <a:latin typeface="Corbel"/>
                  <a:ea typeface="+mn-ea"/>
                  <a:cs typeface="+mn-cs"/>
                </a:rPr>
                <a:t>1ª </a:t>
              </a:r>
              <a:r>
                <a:rPr lang="pt-BR" sz="2000" b="0" i="0" kern="1200" noProof="0" dirty="0" smtClean="0">
                  <a:latin typeface="Corbel"/>
                  <a:ea typeface="+mn-ea"/>
                  <a:cs typeface="+mn-cs"/>
                </a:rPr>
                <a:t>Revolução Industrial</a:t>
              </a:r>
              <a:endParaRPr lang="pt-BR" sz="2000" b="0" i="0" kern="1200" noProof="0" dirty="0"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7205635" y="1601148"/>
            <a:ext cx="4040164" cy="2521103"/>
            <a:chOff x="7205635" y="1601148"/>
            <a:chExt cx="4040164" cy="2521103"/>
          </a:xfrm>
        </p:grpSpPr>
        <p:sp>
          <p:nvSpPr>
            <p:cNvPr id="9" name="Forma 8"/>
            <p:cNvSpPr/>
            <p:nvPr/>
          </p:nvSpPr>
          <p:spPr>
            <a:xfrm>
              <a:off x="7205635" y="1601148"/>
              <a:ext cx="2520847" cy="2521103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orma livre 9"/>
            <p:cNvSpPr/>
            <p:nvPr/>
          </p:nvSpPr>
          <p:spPr>
            <a:xfrm>
              <a:off x="9734521" y="2423379"/>
              <a:ext cx="1511278" cy="1002825"/>
            </a:xfrm>
            <a:custGeom>
              <a:avLst/>
              <a:gdLst>
                <a:gd name="connsiteX0" fmla="*/ 0 w 1511278"/>
                <a:gd name="connsiteY0" fmla="*/ 0 h 1002825"/>
                <a:gd name="connsiteX1" fmla="*/ 1511278 w 1511278"/>
                <a:gd name="connsiteY1" fmla="*/ 0 h 1002825"/>
                <a:gd name="connsiteX2" fmla="*/ 1511278 w 1511278"/>
                <a:gd name="connsiteY2" fmla="*/ 1002825 h 1002825"/>
                <a:gd name="connsiteX3" fmla="*/ 0 w 1511278"/>
                <a:gd name="connsiteY3" fmla="*/ 1002825 h 1002825"/>
                <a:gd name="connsiteX4" fmla="*/ 0 w 1511278"/>
                <a:gd name="connsiteY4" fmla="*/ 0 h 10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1278" h="1002825">
                  <a:moveTo>
                    <a:pt x="0" y="0"/>
                  </a:moveTo>
                  <a:lnTo>
                    <a:pt x="1511278" y="0"/>
                  </a:lnTo>
                  <a:lnTo>
                    <a:pt x="1511278" y="1002825"/>
                  </a:lnTo>
                  <a:lnTo>
                    <a:pt x="0" y="10028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171450" lvl="1" indent="-171450" algn="l" defTabSz="914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pt-BR" sz="1600" b="0" i="0" kern="1200" noProof="0" dirty="0" smtClean="0">
                  <a:latin typeface="Corbel"/>
                  <a:ea typeface="+mn-ea"/>
                  <a:cs typeface="+mn-cs"/>
                </a:rPr>
                <a:t>Eletricidade</a:t>
              </a:r>
              <a:endParaRPr lang="pt-BR" sz="1600" b="0" i="0" kern="1200" noProof="0" dirty="0">
                <a:latin typeface="Corbel"/>
                <a:ea typeface="+mn-ea"/>
                <a:cs typeface="+mn-cs"/>
              </a:endParaRPr>
            </a:p>
            <a:p>
              <a:pPr marL="171450" lvl="1" indent="-171450" algn="l" defTabSz="914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pt-BR" sz="1600" b="0" i="0" kern="1200" noProof="0" dirty="0" smtClean="0">
                  <a:latin typeface="Corbel"/>
                  <a:ea typeface="+mn-ea"/>
                  <a:cs typeface="+mn-cs"/>
                </a:rPr>
                <a:t>Linha de montagem</a:t>
              </a:r>
              <a:endParaRPr lang="pt-BR" sz="1600" b="0" i="0" kern="1200" noProof="0" dirty="0"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1" name="Forma livre 10"/>
            <p:cNvSpPr/>
            <p:nvPr/>
          </p:nvSpPr>
          <p:spPr>
            <a:xfrm>
              <a:off x="7759361" y="2516394"/>
              <a:ext cx="1406775" cy="703315"/>
            </a:xfrm>
            <a:custGeom>
              <a:avLst/>
              <a:gdLst>
                <a:gd name="connsiteX0" fmla="*/ 0 w 1406775"/>
                <a:gd name="connsiteY0" fmla="*/ 0 h 703315"/>
                <a:gd name="connsiteX1" fmla="*/ 1406775 w 1406775"/>
                <a:gd name="connsiteY1" fmla="*/ 0 h 703315"/>
                <a:gd name="connsiteX2" fmla="*/ 1406775 w 1406775"/>
                <a:gd name="connsiteY2" fmla="*/ 703315 h 703315"/>
                <a:gd name="connsiteX3" fmla="*/ 0 w 1406775"/>
                <a:gd name="connsiteY3" fmla="*/ 703315 h 703315"/>
                <a:gd name="connsiteX4" fmla="*/ 0 w 1406775"/>
                <a:gd name="connsiteY4" fmla="*/ 0 h 70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75" h="703315">
                  <a:moveTo>
                    <a:pt x="0" y="0"/>
                  </a:moveTo>
                  <a:lnTo>
                    <a:pt x="1406775" y="0"/>
                  </a:lnTo>
                  <a:lnTo>
                    <a:pt x="1406775" y="703315"/>
                  </a:lnTo>
                  <a:lnTo>
                    <a:pt x="0" y="7033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914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000" b="0" i="0" kern="1200" noProof="0" dirty="0" smtClean="0">
                  <a:latin typeface="Corbel"/>
                  <a:ea typeface="+mn-ea"/>
                  <a:cs typeface="+mn-cs"/>
                </a:rPr>
                <a:t>2ª </a:t>
              </a:r>
              <a:r>
                <a:rPr lang="pt-BR" sz="2000" b="0" i="0" kern="1200" noProof="0" dirty="0" smtClean="0">
                  <a:latin typeface="Corbel"/>
                  <a:ea typeface="+mn-ea"/>
                  <a:cs typeface="+mn-cs"/>
                </a:rPr>
                <a:t>Revolução Industrial</a:t>
              </a:r>
              <a:endParaRPr lang="pt-BR" sz="2000" b="0" i="0" kern="1200" noProof="0" dirty="0"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7905949" y="3055246"/>
            <a:ext cx="4000309" cy="2521103"/>
            <a:chOff x="7905949" y="3055246"/>
            <a:chExt cx="4000309" cy="2521103"/>
          </a:xfrm>
        </p:grpSpPr>
        <p:sp>
          <p:nvSpPr>
            <p:cNvPr id="12" name="Seta circular 11"/>
            <p:cNvSpPr/>
            <p:nvPr/>
          </p:nvSpPr>
          <p:spPr>
            <a:xfrm>
              <a:off x="7905949" y="3055246"/>
              <a:ext cx="2520847" cy="2521103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3500000"/>
                <a:gd name="adj5" fmla="val 125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orma livre 12"/>
            <p:cNvSpPr/>
            <p:nvPr/>
          </p:nvSpPr>
          <p:spPr>
            <a:xfrm>
              <a:off x="10394980" y="3803354"/>
              <a:ext cx="1511278" cy="1002825"/>
            </a:xfrm>
            <a:custGeom>
              <a:avLst/>
              <a:gdLst>
                <a:gd name="connsiteX0" fmla="*/ 0 w 1511278"/>
                <a:gd name="connsiteY0" fmla="*/ 0 h 1002825"/>
                <a:gd name="connsiteX1" fmla="*/ 1511278 w 1511278"/>
                <a:gd name="connsiteY1" fmla="*/ 0 h 1002825"/>
                <a:gd name="connsiteX2" fmla="*/ 1511278 w 1511278"/>
                <a:gd name="connsiteY2" fmla="*/ 1002825 h 1002825"/>
                <a:gd name="connsiteX3" fmla="*/ 0 w 1511278"/>
                <a:gd name="connsiteY3" fmla="*/ 1002825 h 1002825"/>
                <a:gd name="connsiteX4" fmla="*/ 0 w 1511278"/>
                <a:gd name="connsiteY4" fmla="*/ 0 h 10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1278" h="1002825">
                  <a:moveTo>
                    <a:pt x="0" y="0"/>
                  </a:moveTo>
                  <a:lnTo>
                    <a:pt x="1511278" y="0"/>
                  </a:lnTo>
                  <a:lnTo>
                    <a:pt x="1511278" y="1002825"/>
                  </a:lnTo>
                  <a:lnTo>
                    <a:pt x="0" y="10028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171450" lvl="1" indent="-171450" algn="l" defTabSz="914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pt-BR" sz="1600" b="0" i="0" kern="1200" noProof="0" dirty="0" smtClean="0">
                  <a:latin typeface="Corbel"/>
                  <a:ea typeface="+mn-ea"/>
                  <a:cs typeface="+mn-cs"/>
                </a:rPr>
                <a:t>Computação e Automação</a:t>
              </a:r>
              <a:endParaRPr lang="pt-BR" sz="1600" b="0" i="0" kern="1200" noProof="0" dirty="0">
                <a:latin typeface="Corbel"/>
                <a:ea typeface="+mn-ea"/>
                <a:cs typeface="+mn-cs"/>
              </a:endParaRPr>
            </a:p>
          </p:txBody>
        </p:sp>
        <p:sp>
          <p:nvSpPr>
            <p:cNvPr id="14" name="Forma livre 13"/>
            <p:cNvSpPr/>
            <p:nvPr/>
          </p:nvSpPr>
          <p:spPr>
            <a:xfrm>
              <a:off x="8462512" y="3967817"/>
              <a:ext cx="1406775" cy="703315"/>
            </a:xfrm>
            <a:custGeom>
              <a:avLst/>
              <a:gdLst>
                <a:gd name="connsiteX0" fmla="*/ 0 w 1406775"/>
                <a:gd name="connsiteY0" fmla="*/ 0 h 703315"/>
                <a:gd name="connsiteX1" fmla="*/ 1406775 w 1406775"/>
                <a:gd name="connsiteY1" fmla="*/ 0 h 703315"/>
                <a:gd name="connsiteX2" fmla="*/ 1406775 w 1406775"/>
                <a:gd name="connsiteY2" fmla="*/ 703315 h 703315"/>
                <a:gd name="connsiteX3" fmla="*/ 0 w 1406775"/>
                <a:gd name="connsiteY3" fmla="*/ 703315 h 703315"/>
                <a:gd name="connsiteX4" fmla="*/ 0 w 1406775"/>
                <a:gd name="connsiteY4" fmla="*/ 0 h 70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75" h="703315">
                  <a:moveTo>
                    <a:pt x="0" y="0"/>
                  </a:moveTo>
                  <a:lnTo>
                    <a:pt x="1406775" y="0"/>
                  </a:lnTo>
                  <a:lnTo>
                    <a:pt x="1406775" y="703315"/>
                  </a:lnTo>
                  <a:lnTo>
                    <a:pt x="0" y="7033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914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000" b="0" i="0" kern="1200" noProof="0" dirty="0" smtClean="0">
                  <a:latin typeface="Corbel"/>
                  <a:ea typeface="+mn-ea"/>
                  <a:cs typeface="+mn-cs"/>
                </a:rPr>
                <a:t>3ª </a:t>
              </a:r>
              <a:r>
                <a:rPr lang="pt-BR" sz="2000" b="0" i="0" kern="1200" noProof="0" dirty="0" smtClean="0">
                  <a:latin typeface="Corbel"/>
                  <a:ea typeface="+mn-ea"/>
                  <a:cs typeface="+mn-cs"/>
                </a:rPr>
                <a:t>Revolução Industrial</a:t>
              </a:r>
              <a:endParaRPr lang="pt-BR" sz="2000" b="0" i="0" kern="1200" noProof="0" dirty="0">
                <a:latin typeface="Corbel"/>
                <a:ea typeface="+mn-ea"/>
                <a:cs typeface="+mn-cs"/>
              </a:endParaRPr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7385324" y="4671132"/>
            <a:ext cx="4865468" cy="2166772"/>
            <a:chOff x="7385324" y="4671132"/>
            <a:chExt cx="4865468" cy="2166772"/>
          </a:xfrm>
        </p:grpSpPr>
        <p:sp>
          <p:nvSpPr>
            <p:cNvPr id="15" name="Semicírculos 14"/>
            <p:cNvSpPr/>
            <p:nvPr/>
          </p:nvSpPr>
          <p:spPr>
            <a:xfrm>
              <a:off x="7385324" y="4671132"/>
              <a:ext cx="2165725" cy="2166772"/>
            </a:xfrm>
            <a:prstGeom prst="blockArc">
              <a:avLst>
                <a:gd name="adj1" fmla="val 0"/>
                <a:gd name="adj2" fmla="val 18900000"/>
                <a:gd name="adj3" fmla="val 1274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orma livre 15"/>
            <p:cNvSpPr/>
            <p:nvPr/>
          </p:nvSpPr>
          <p:spPr>
            <a:xfrm>
              <a:off x="7759361" y="5419240"/>
              <a:ext cx="1406775" cy="703315"/>
            </a:xfrm>
            <a:custGeom>
              <a:avLst/>
              <a:gdLst>
                <a:gd name="connsiteX0" fmla="*/ 0 w 1406775"/>
                <a:gd name="connsiteY0" fmla="*/ 0 h 703315"/>
                <a:gd name="connsiteX1" fmla="*/ 1406775 w 1406775"/>
                <a:gd name="connsiteY1" fmla="*/ 0 h 703315"/>
                <a:gd name="connsiteX2" fmla="*/ 1406775 w 1406775"/>
                <a:gd name="connsiteY2" fmla="*/ 703315 h 703315"/>
                <a:gd name="connsiteX3" fmla="*/ 0 w 1406775"/>
                <a:gd name="connsiteY3" fmla="*/ 703315 h 703315"/>
                <a:gd name="connsiteX4" fmla="*/ 0 w 1406775"/>
                <a:gd name="connsiteY4" fmla="*/ 0 h 70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75" h="703315">
                  <a:moveTo>
                    <a:pt x="0" y="0"/>
                  </a:moveTo>
                  <a:lnTo>
                    <a:pt x="1406775" y="0"/>
                  </a:lnTo>
                  <a:lnTo>
                    <a:pt x="1406775" y="703315"/>
                  </a:lnTo>
                  <a:lnTo>
                    <a:pt x="0" y="70331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kern="1200" dirty="0" smtClean="0"/>
                <a:t>4</a:t>
              </a:r>
              <a:r>
                <a:rPr lang="pt-BR" sz="2000" b="0" i="0" kern="1200" noProof="0" dirty="0" smtClean="0">
                  <a:latin typeface="Corbel"/>
                  <a:ea typeface="+mn-ea"/>
                  <a:cs typeface="+mn-cs"/>
                </a:rPr>
                <a:t>ª </a:t>
              </a:r>
              <a:r>
                <a:rPr lang="pt-BR" sz="2000" b="0" i="0" kern="1200" noProof="0" dirty="0" smtClean="0">
                  <a:latin typeface="Corbel"/>
                  <a:ea typeface="+mn-ea"/>
                  <a:cs typeface="+mn-cs"/>
                </a:rPr>
                <a:t>Revolução Industrial</a:t>
              </a:r>
              <a:endParaRPr lang="pt-BR" sz="2000" kern="1200" dirty="0"/>
            </a:p>
          </p:txBody>
        </p:sp>
        <p:sp>
          <p:nvSpPr>
            <p:cNvPr id="4" name="Retângulo 3"/>
            <p:cNvSpPr/>
            <p:nvPr/>
          </p:nvSpPr>
          <p:spPr>
            <a:xfrm>
              <a:off x="9694964" y="5438092"/>
              <a:ext cx="2555828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pt-BR" sz="1600" dirty="0" smtClean="0"/>
                <a:t>Colaboração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pt-BR" sz="1600" dirty="0" smtClean="0"/>
                <a:t>Internet das Coisas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pt-BR" sz="1600" dirty="0" smtClean="0"/>
                <a:t>Computação em nuvem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pt-BR" sz="1600" dirty="0" smtClean="0"/>
                <a:t>Realidade aumentada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88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Inovações da Revolução Industrial 4.0</a:t>
            </a:r>
            <a:endParaRPr lang="pt-BR" dirty="0"/>
          </a:p>
        </p:txBody>
      </p:sp>
      <p:graphicFrame>
        <p:nvGraphicFramePr>
          <p:cNvPr id="3" name="Diagrama 2" descr="Processo de Círculo com Seta" title="SmartArt"/>
          <p:cNvGraphicFramePr/>
          <p:nvPr>
            <p:extLst>
              <p:ext uri="{D42A27DB-BD31-4B8C-83A1-F6EECF244321}">
                <p14:modId xmlns:p14="http://schemas.microsoft.com/office/powerpoint/2010/main" val="31336282"/>
              </p:ext>
            </p:extLst>
          </p:nvPr>
        </p:nvGraphicFramePr>
        <p:xfrm>
          <a:off x="2290437" y="365760"/>
          <a:ext cx="7871473" cy="6685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tângulo 3"/>
          <p:cNvSpPr/>
          <p:nvPr/>
        </p:nvSpPr>
        <p:spPr>
          <a:xfrm>
            <a:off x="7199746" y="2681036"/>
            <a:ext cx="43258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400" strike="sngStrike" dirty="0" smtClean="0"/>
              <a:t>Colaboração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400" strike="sngStrike" dirty="0" smtClean="0"/>
              <a:t>Internet das Coisas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400" strike="sngStrike" dirty="0" smtClean="0"/>
              <a:t>Computação em nuvem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2400" dirty="0" smtClean="0"/>
              <a:t>Realidade </a:t>
            </a:r>
            <a:r>
              <a:rPr lang="pt-BR" sz="2400" dirty="0" smtClean="0"/>
              <a:t>aumentada </a:t>
            </a:r>
            <a:r>
              <a:rPr lang="pt-BR" sz="2400" b="1" u="sng" dirty="0" smtClean="0">
                <a:solidFill>
                  <a:srgbClr val="FF0000"/>
                </a:solidFill>
              </a:rPr>
              <a:t>na manutenção</a:t>
            </a:r>
            <a:endParaRPr lang="pt-BR" sz="2400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330501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realidade aumentada?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Segundo Oliver </a:t>
            </a:r>
            <a:r>
              <a:rPr lang="pt-BR" dirty="0" err="1" smtClean="0"/>
              <a:t>Hautsch</a:t>
            </a:r>
            <a:r>
              <a:rPr lang="pt-BR" dirty="0" smtClean="0"/>
              <a:t>, especialista na área, “[...] Realidade Aumentada é uma tecnologia que permite que o mundo virtual seja misturado ao real, possibilitando maior interação e abrindo uma nova dimensão na maneira como nós executamos tarefas, ou mesmo as que nós incumbimos às máquinas.[...]”...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551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Exemplos da realidade aumentada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29" y="1691322"/>
            <a:ext cx="4779103" cy="267654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CaixaDeTexto 5"/>
          <p:cNvSpPr txBox="1"/>
          <p:nvPr/>
        </p:nvSpPr>
        <p:spPr>
          <a:xfrm>
            <a:off x="1029129" y="4710512"/>
            <a:ext cx="503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Figura 1. Realidade aumentada na arquitetura</a:t>
            </a:r>
            <a:endParaRPr lang="pt-BR" dirty="0"/>
          </a:p>
        </p:txBody>
      </p:sp>
      <p:grpSp>
        <p:nvGrpSpPr>
          <p:cNvPr id="8" name="Grupo 7"/>
          <p:cNvGrpSpPr/>
          <p:nvPr/>
        </p:nvGrpSpPr>
        <p:grpSpPr>
          <a:xfrm>
            <a:off x="1594425" y="3484605"/>
            <a:ext cx="9766302" cy="2689912"/>
            <a:chOff x="1594425" y="3484605"/>
            <a:chExt cx="9766302" cy="2689912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744" y="3484605"/>
              <a:ext cx="4732983" cy="2689912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</p:spPr>
        </p:pic>
        <p:sp>
          <p:nvSpPr>
            <p:cNvPr id="7" name="CaixaDeTexto 6"/>
            <p:cNvSpPr txBox="1"/>
            <p:nvPr/>
          </p:nvSpPr>
          <p:spPr>
            <a:xfrm>
              <a:off x="1594425" y="5791820"/>
              <a:ext cx="5033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smtClean="0"/>
                <a:t>Figura 2. Realidade aumentada no entretenimento.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22489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7158681" y="5163430"/>
            <a:ext cx="503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Figura 4. Realidade aumentada na manutenção.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63096" y="2382541"/>
            <a:ext cx="503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Figura 3. Realidade aumentada na educação.</a:t>
            </a:r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681" y="1691322"/>
            <a:ext cx="4869259" cy="32477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Espaço Reservado para Conteúdo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96" y="2852061"/>
            <a:ext cx="4437435" cy="33280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7" name="Título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da realidade aumentada</a:t>
            </a:r>
          </a:p>
        </p:txBody>
      </p:sp>
    </p:spTree>
    <p:extLst>
      <p:ext uri="{BB962C8B-B14F-4D97-AF65-F5344CB8AC3E}">
        <p14:creationId xmlns:p14="http://schemas.microsoft.com/office/powerpoint/2010/main" val="319652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funciona?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5127" y="1828800"/>
            <a:ext cx="6173511" cy="435133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dirty="0" smtClean="0"/>
              <a:t>	Três </a:t>
            </a:r>
            <a:r>
              <a:rPr lang="pt-BR" dirty="0"/>
              <a:t>componentes básicos são necessários para a existência da Realidade Aumentada:</a:t>
            </a:r>
          </a:p>
          <a:p>
            <a:r>
              <a:rPr lang="pt-BR" dirty="0"/>
              <a:t>1. Objeto real com algum tipo de marca de referência, que possibilite a interpretação e criação do objeto virtual;</a:t>
            </a:r>
          </a:p>
          <a:p>
            <a:r>
              <a:rPr lang="pt-BR" dirty="0"/>
              <a:t>2. Câmera ou dispositivo capaz de transmitir a imagem do objeto real;</a:t>
            </a:r>
          </a:p>
          <a:p>
            <a:r>
              <a:rPr lang="pt-BR" dirty="0"/>
              <a:t>3. Software capaz de interpretar o sinal transmitido pela câmera ou dispositivo.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5"/>
          <a:stretch/>
        </p:blipFill>
        <p:spPr>
          <a:xfrm>
            <a:off x="7004410" y="1391883"/>
            <a:ext cx="2013684" cy="28835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aixaDeTexto 5"/>
          <p:cNvSpPr txBox="1"/>
          <p:nvPr/>
        </p:nvSpPr>
        <p:spPr>
          <a:xfrm>
            <a:off x="9185189" y="2034746"/>
            <a:ext cx="3138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Figura 5. Objeto real com marcas referenciais, no caso, utilizado no aplicativo móvel </a:t>
            </a:r>
            <a:r>
              <a:rPr lang="pt-BR" dirty="0" err="1" smtClean="0"/>
              <a:t>SnapChat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7004410" y="4973633"/>
            <a:ext cx="27139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Figura 6. Marcador referencial sendo interpretado por um software, no caso, </a:t>
            </a:r>
            <a:r>
              <a:rPr lang="pt-BR" dirty="0" err="1" smtClean="0"/>
              <a:t>Flartoolkit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189" y="4100084"/>
            <a:ext cx="2907957" cy="23508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4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2471351"/>
            <a:ext cx="10515600" cy="35814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Repositório de instruções e manuais;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Comunicação com uma rede que informe dados das variáveis de processo em tempo real ao óculos;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Comunicações, via Internet, de voz e vídeo com outros dispositivos;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 smtClean="0"/>
              <a:t>Projeção de possíveis problemas em ambientes virtuais com interações com a realidade e etc. </a:t>
            </a:r>
            <a:endParaRPr lang="pt-BR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831850" y="582126"/>
            <a:ext cx="10515600" cy="17792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Mas afinal, qual a sua utilidade na manutenção?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322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utilização da RA na indústria</a:t>
            </a:r>
            <a:endParaRPr lang="pt-BR" dirty="0"/>
          </a:p>
        </p:txBody>
      </p:sp>
      <p:pic>
        <p:nvPicPr>
          <p:cNvPr id="4" name="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5127" y="1691322"/>
            <a:ext cx="7735712" cy="435133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580839" y="4842331"/>
            <a:ext cx="3220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Figura 7. Realidade aumentada na indústria cosmética Natura, em Cajamar, São Paulo, no envaze de produtos.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32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rocess 03 16x9">
  <a:themeElements>
    <a:clrScheme name="Process03_16x9">
      <a:dk1>
        <a:sysClr val="windowText" lastClr="000000"/>
      </a:dk1>
      <a:lt1>
        <a:sysClr val="window" lastClr="FFFFFF"/>
      </a:lt1>
      <a:dk2>
        <a:srgbClr val="262626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cess03_16x9_TP102888901.potx" id="{8C8EA912-D245-4536-8112-B7E2C1EDBDD9}" vid="{E713C0E9-92E4-4916-A6A9-1F55E0122516}"/>
    </a:ext>
  </a:extLst>
</a:theme>
</file>

<file path=ppt/theme/theme2.xml><?xml version="1.0" encoding="utf-8"?>
<a:theme xmlns:a="http://schemas.openxmlformats.org/drawingml/2006/main" name="Office Theme">
  <a:themeElements>
    <a:clrScheme name="Process03_16x9">
      <a:dk1>
        <a:sysClr val="windowText" lastClr="000000"/>
      </a:dk1>
      <a:lt1>
        <a:sysClr val="window" lastClr="FFFFFF"/>
      </a:lt1>
      <a:dk2>
        <a:srgbClr val="262626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Process03_16x9">
      <a:dk1>
        <a:sysClr val="windowText" lastClr="000000"/>
      </a:dk1>
      <a:lt1>
        <a:sysClr val="window" lastClr="FFFFFF"/>
      </a:lt1>
      <a:dk2>
        <a:srgbClr val="262626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ADBDFAA-5DAE-4B25-8F84-56997B5A60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 SmartArt do Processo de Círculo com Seta (verde azulado em preto), widescreen</Template>
  <TotalTime>0</TotalTime>
  <Words>447</Words>
  <Application>Microsoft Office PowerPoint</Application>
  <PresentationFormat>Widescreen</PresentationFormat>
  <Paragraphs>66</Paragraphs>
  <Slides>15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8" baseType="lpstr">
      <vt:lpstr>Arial</vt:lpstr>
      <vt:lpstr>Corbel</vt:lpstr>
      <vt:lpstr>Process 03 16x9</vt:lpstr>
      <vt:lpstr>Apresentação do PowerPoint</vt:lpstr>
      <vt:lpstr>Evoluções das tecnologias industriais.</vt:lpstr>
      <vt:lpstr>Inovações da Revolução Industrial 4.0</vt:lpstr>
      <vt:lpstr>O que é realidade aumentada?</vt:lpstr>
      <vt:lpstr>Exemplos da realidade aumentada</vt:lpstr>
      <vt:lpstr>Exemplos da realidade aumentada</vt:lpstr>
      <vt:lpstr>Como funciona?</vt:lpstr>
      <vt:lpstr>Apresentação do PowerPoint</vt:lpstr>
      <vt:lpstr>Exemplo de utilização da RA na indústria</vt:lpstr>
      <vt:lpstr>Analisando o funcionamento da tecnologia</vt:lpstr>
      <vt:lpstr>Exemplo de utilização da RA na educação</vt:lpstr>
      <vt:lpstr>Modelos de óculos de realidade aumentada</vt:lpstr>
      <vt:lpstr>Compensa adotar a tecnologia no setor de manutenção?</vt:lpstr>
      <vt:lpstr>Na prática!</vt:lpstr>
      <vt:lpstr>Apresentação do PowerPoint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2017-11-13T18:57:53Z</dcterms:created>
  <dcterms:modified xsi:type="dcterms:W3CDTF">2017-11-16T02:15:31Z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TC028889129991</vt:lpwstr>
  </property>
</Properties>
</file>